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4" r:id="rId1"/>
  </p:sldMasterIdLst>
  <p:notesMasterIdLst>
    <p:notesMasterId r:id="rId15"/>
  </p:notesMasterIdLst>
  <p:sldIdLst>
    <p:sldId id="256" r:id="rId2"/>
    <p:sldId id="257" r:id="rId3"/>
    <p:sldId id="258" r:id="rId4"/>
    <p:sldId id="259" r:id="rId5"/>
    <p:sldId id="260" r:id="rId6"/>
    <p:sldId id="261" r:id="rId7"/>
    <p:sldId id="263" r:id="rId8"/>
    <p:sldId id="268" r:id="rId9"/>
    <p:sldId id="262" r:id="rId10"/>
    <p:sldId id="264" r:id="rId11"/>
    <p:sldId id="265" r:id="rId12"/>
    <p:sldId id="266"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9822" autoAdjust="0"/>
  </p:normalViewPr>
  <p:slideViewPr>
    <p:cSldViewPr snapToGrid="0">
      <p:cViewPr>
        <p:scale>
          <a:sx n="100" d="100"/>
          <a:sy n="100" d="100"/>
        </p:scale>
        <p:origin x="-516" y="-60"/>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40396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The set goals can be achieved easily such that students can capture. Goals are real in that are reasonable and can be achieved with a given resources. However, the outcome of learning process should never be impossible in attaining. Also leaning outcome is achieved within a given period of time after learning process is complete. The course design designed in a way that enough time is allocated to facilitate implementation of all steps that aids in achievement of set or expected outcomes(</a:t>
            </a:r>
            <a:r>
              <a:rPr lang="en-US" dirty="0" smtClean="0"/>
              <a:t>Illinois state university(2021).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2004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Based on the Bloom’s taxonomy, instructors are the key determinant of student’s learning outcome and thus, there a need to have considerable learning outcomes. The instructional design considers foundation knowledge such as what students should understand like concepts, ideas and facts learned in the course. Besides, the application of what is delivered shows the kind of learners by thinking critically when analyzing and evaluating information or facts and thinking practically in problem solving and making decisions. The course design includes integration by showing how ideas are similar and interacts. Besides, it factors in human dimension by considering what students have learned and what they understand about others (</a:t>
            </a:r>
            <a:r>
              <a:rPr lang="en-US" dirty="0" smtClean="0"/>
              <a:t>Fries et al.,2021).</a:t>
            </a:r>
            <a:endParaRPr lang="en-US" dirty="0"/>
          </a:p>
        </p:txBody>
      </p:sp>
    </p:spTree>
    <p:extLst>
      <p:ext uri="{BB962C8B-B14F-4D97-AF65-F5344CB8AC3E}">
        <p14:creationId xmlns:p14="http://schemas.microsoft.com/office/powerpoint/2010/main" val="327387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d3c5a851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d3c5a851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The instructional design entails creating learning materials/experiences to facilitate how knowledge and skills are acquired and applied by adhering to a system of need assessment, process designing, formulating materials, and evaluating to determine its effectiveness.  The instructional design focuses on designing learning . It is one of the systematic processes helpful in developing reliable training and educational programs in the most consistent way. Developing and delivering learning experience and products such as learning simulation and online courses is the primary focus of the instructional design. It is the best framework in modules development that helps in analyzing learning needs. Nevertheless, it is helpful during assessing and developing instructions. </a:t>
            </a:r>
          </a:p>
          <a:p>
            <a:pPr marL="158750" indent="0">
              <a:buNone/>
            </a:pPr>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3c5a8510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3c5a851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d3c5a8510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d3c5a8510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ZW" sz="1100" b="0" i="0" u="none" strike="noStrike" cap="none" dirty="0" smtClean="0">
                <a:solidFill>
                  <a:srgbClr val="000000"/>
                </a:solidFill>
                <a:effectLst/>
                <a:latin typeface="Arial"/>
                <a:ea typeface="Arial"/>
                <a:cs typeface="Arial"/>
                <a:sym typeface="Arial"/>
              </a:rPr>
              <a:t>This is the firs</a:t>
            </a:r>
            <a:r>
              <a:rPr lang="en-ZW" sz="1100" b="0" i="0" u="none" strike="noStrike" cap="none" baseline="0" dirty="0" smtClean="0">
                <a:solidFill>
                  <a:srgbClr val="000000"/>
                </a:solidFill>
                <a:effectLst/>
                <a:latin typeface="Arial"/>
                <a:ea typeface="Arial"/>
                <a:cs typeface="Arial"/>
                <a:sym typeface="Arial"/>
              </a:rPr>
              <a:t>t module in professional development modules. It is useful in understanding why integrated approach need to be used in course design. This module identifies how course to be designed is influenced by situational factors. The course context depends on how situational factors are integrated within the instructional design</a:t>
            </a:r>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d3c5a851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d3c5a851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I</a:t>
            </a:r>
            <a:r>
              <a:rPr lang="en-US" sz="1100" b="0" i="0" u="none" strike="noStrike" cap="none" baseline="0" dirty="0" smtClean="0">
                <a:solidFill>
                  <a:srgbClr val="000000"/>
                </a:solidFill>
                <a:effectLst/>
                <a:latin typeface="Arial"/>
                <a:ea typeface="Arial"/>
                <a:cs typeface="Arial"/>
                <a:sym typeface="Arial"/>
              </a:rPr>
              <a:t>n </a:t>
            </a:r>
            <a:r>
              <a:rPr lang="en-US" sz="1100" b="0" i="0" u="none" strike="noStrike" cap="none" dirty="0" smtClean="0">
                <a:solidFill>
                  <a:srgbClr val="000000"/>
                </a:solidFill>
                <a:effectLst/>
                <a:latin typeface="Arial"/>
                <a:ea typeface="Arial"/>
                <a:cs typeface="Arial"/>
                <a:sym typeface="Arial"/>
              </a:rPr>
              <a:t>module educational design incorporates an integrated approach within a course that shows that how learning is influenced by different responsibilities.  It focuses on how teaching effectively requires the instructor to have knowledge and skills in subject matter for proper decision making based on the nature and the purpose of learning experience.  Based on this module management of interaction events among students facilitate desired learning experience (</a:t>
            </a:r>
            <a:r>
              <a:rPr lang="en-US" dirty="0" smtClean="0"/>
              <a:t>Al Mamun 2020)</a:t>
            </a:r>
            <a:r>
              <a:rPr lang="en-US" sz="1100" b="0" i="0" u="none" strike="noStrike" cap="none" dirty="0" smtClean="0">
                <a:solidFill>
                  <a:srgbClr val="000000"/>
                </a:solidFill>
                <a:effectLst/>
                <a:latin typeface="Arial"/>
                <a:ea typeface="Arial"/>
                <a:cs typeface="Arial"/>
                <a:sym typeface="Arial"/>
              </a:rPr>
              <a:t>. The integrated course design in this module has components like goals, all activities related to teaching/learning as well as feedback and assessment. These components comprise situational factors in professional development modules.  In this module, the nature of the course or the subject matter is analyzed. For example the module considers whether the subject matter is divergent or convergent, determine if course is dependent or independent, show the relevancy of the course to the learner’s education and goals articulation.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d3c5a851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d3c5a851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instructional design used in this module identifies learner’s and instructor’s characteristics to plan on the course design. Some of the characteristics here are student’s life situation, student’s professional goals pertaining learning experience, reasons for learner’s enrollment, knowledge and skills and experiences of students before enrollment and their attitude towards the course. Besides, on the sides of the instructor, confidence and competence level of instructor is considered as well as prior experience, skills and attitude.  The issue of strength of instructor and duration taken in developing the course is also identified</a:t>
            </a:r>
            <a:r>
              <a:rPr lang="en-US" sz="1100" b="0" i="0" u="none" strike="noStrike" cap="none" baseline="0" dirty="0" smtClean="0">
                <a:solidFill>
                  <a:srgbClr val="000000"/>
                </a:solidFill>
                <a:effectLst/>
                <a:latin typeface="Arial"/>
                <a:ea typeface="Arial"/>
                <a:cs typeface="Arial"/>
                <a:sym typeface="Arial"/>
              </a:rPr>
              <a:t> (</a:t>
            </a:r>
            <a:r>
              <a:rPr lang="en-US" dirty="0" smtClean="0"/>
              <a:t>Vo, Zhu&amp; Diep</a:t>
            </a:r>
            <a:r>
              <a:rPr lang="en-US" baseline="0" dirty="0" smtClean="0"/>
              <a:t> </a:t>
            </a:r>
            <a:r>
              <a:rPr lang="en-US" dirty="0" smtClean="0"/>
              <a:t>2020).</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Lastly the module identifies and analyses the expectation of society.  The society expects some outcome based on goals of the curricular and how it affects the course. The society need to see the benefits achieved by the students from the enrolled course and if they meet professional standards. Generally, the level of task accomplishment interferes with the quality of learning experience for the students.</a:t>
            </a:r>
          </a:p>
          <a:p>
            <a:endParaRPr lang="en-US" dirty="0"/>
          </a:p>
        </p:txBody>
      </p:sp>
    </p:spTree>
    <p:extLst>
      <p:ext uri="{BB962C8B-B14F-4D97-AF65-F5344CB8AC3E}">
        <p14:creationId xmlns:p14="http://schemas.microsoft.com/office/powerpoint/2010/main" val="299444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In professional development modules, the transformational goals are formulated.  The initially formulated outcome is based on situational factor analysis. The goals are identified after which the information is collected to help in formulation of goals. The transformational goal here entails learning that is not limited to cognitive development and focuses on identity formation.  The instructor considers if the goals formulated leads into transformation by considering the lasting impact the course could have on the learners. The efforts put here emphasis what can tell or differentiate those learners who have successfully completed their course.</a:t>
            </a:r>
          </a:p>
          <a:p>
            <a:endParaRPr lang="en-US" dirty="0"/>
          </a:p>
        </p:txBody>
      </p:sp>
    </p:spTree>
    <p:extLst>
      <p:ext uri="{BB962C8B-B14F-4D97-AF65-F5344CB8AC3E}">
        <p14:creationId xmlns:p14="http://schemas.microsoft.com/office/powerpoint/2010/main" val="223517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 instruction design in this module mostly put more focus on learning outcome. The designers develops learning outcome that are measurable with a clear definition describing competencies accomplished by learners. The learning outcomes are smart the learning outcome shows what is supposed to be known by student and could do it better. The instruction design for the course design has SMART outcome that is specific, measurable, achievable, realistic and time framed. The outcome is clearly defined and describes a goal to be accomplished.  The target is set for both learners and teachers to help in determining what is already achieved tell if expectation are exceeded or short fallen.</a:t>
            </a:r>
          </a:p>
          <a:p>
            <a:endParaRPr lang="en-US" dirty="0"/>
          </a:p>
        </p:txBody>
      </p:sp>
    </p:spTree>
    <p:extLst>
      <p:ext uri="{BB962C8B-B14F-4D97-AF65-F5344CB8AC3E}">
        <p14:creationId xmlns:p14="http://schemas.microsoft.com/office/powerpoint/2010/main" val="232726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94460"/>
            <a:ext cx="6400800" cy="97155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100834"/>
            <a:ext cx="9144000" cy="699516"/>
          </a:xfrm>
          <a:prstGeom prst="rect">
            <a:avLst/>
          </a:prstGeom>
        </p:spPr>
      </p:pic>
      <p:sp>
        <p:nvSpPr>
          <p:cNvPr id="3" name="Subtitle 2"/>
          <p:cNvSpPr>
            <a:spLocks noGrp="1"/>
          </p:cNvSpPr>
          <p:nvPr>
            <p:ph type="subTitle" idx="1"/>
          </p:nvPr>
        </p:nvSpPr>
        <p:spPr>
          <a:xfrm>
            <a:off x="1371600" y="2571750"/>
            <a:ext cx="6400800" cy="5715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6781"/>
            <a:ext cx="1295400" cy="3238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14400"/>
            <a:ext cx="5181600" cy="3200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05841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1828800"/>
            <a:ext cx="6400800" cy="2286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
        <p:nvSpPr>
          <p:cNvPr id="2" name="Title 1"/>
          <p:cNvSpPr>
            <a:spLocks noGrp="1"/>
          </p:cNvSpPr>
          <p:nvPr>
            <p:ph type="title"/>
          </p:nvPr>
        </p:nvSpPr>
        <p:spPr>
          <a:xfrm>
            <a:off x="1447800" y="2557701"/>
            <a:ext cx="6248400" cy="1092280"/>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127760"/>
            <a:ext cx="6248400" cy="1175147"/>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1828800"/>
            <a:ext cx="31242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Content Placeholder 11"/>
          <p:cNvSpPr>
            <a:spLocks noGrp="1"/>
          </p:cNvSpPr>
          <p:nvPr>
            <p:ph sz="quarter" idx="14"/>
          </p:nvPr>
        </p:nvSpPr>
        <p:spPr>
          <a:xfrm>
            <a:off x="4648200" y="1828800"/>
            <a:ext cx="31242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213866"/>
            <a:ext cx="9144000" cy="699516"/>
          </a:xfrm>
          <a:prstGeom prst="rect">
            <a:avLst/>
          </a:prstGeom>
        </p:spPr>
      </p:pic>
      <p:sp>
        <p:nvSpPr>
          <p:cNvPr id="11" name="Content Placeholder 10"/>
          <p:cNvSpPr>
            <a:spLocks noGrp="1"/>
          </p:cNvSpPr>
          <p:nvPr>
            <p:ph sz="quarter" idx="13"/>
          </p:nvPr>
        </p:nvSpPr>
        <p:spPr>
          <a:xfrm>
            <a:off x="1371600" y="2114550"/>
            <a:ext cx="312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114550"/>
            <a:ext cx="312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771651"/>
            <a:ext cx="3125788" cy="338504"/>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1769364"/>
            <a:ext cx="3127375" cy="336042"/>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2" y="1257300"/>
            <a:ext cx="2819399" cy="44958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2" y="1706880"/>
            <a:ext cx="2819399" cy="2179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3"/>
          </p:nvPr>
        </p:nvSpPr>
        <p:spPr>
          <a:xfrm>
            <a:off x="1371600" y="1257300"/>
            <a:ext cx="3276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385316"/>
            <a:ext cx="3090672" cy="2318004"/>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257300"/>
            <a:ext cx="2819400" cy="44958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428750"/>
            <a:ext cx="2971800" cy="222885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1707642"/>
            <a:ext cx="2819400" cy="21564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1371600" y="971550"/>
            <a:ext cx="6400800" cy="5143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1543050"/>
            <a:ext cx="6400800" cy="25717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4767263"/>
            <a:ext cx="2133600" cy="273844"/>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3"/>
          </p:nvPr>
        </p:nvSpPr>
        <p:spPr bwMode="white">
          <a:xfrm>
            <a:off x="2971800" y="4767263"/>
            <a:ext cx="3200400" cy="273844"/>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4773168"/>
            <a:ext cx="2133600" cy="273844"/>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ctlt.illinoisstate.edu/pedagogy/modules/design/module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52852" y="923925"/>
            <a:ext cx="6633847" cy="647700"/>
          </a:xfrm>
          <a:prstGeom prst="rect">
            <a:avLst/>
          </a:prstGeom>
        </p:spPr>
        <p:txBody>
          <a:bodyPr spcFirstLastPara="1" wrap="square" lIns="91425" tIns="91425" rIns="91425" bIns="91425" anchor="b" anchorCtr="0">
            <a:noAutofit/>
          </a:bodyPr>
          <a:lstStyle/>
          <a:p>
            <a:pPr lvl="0">
              <a:spcBef>
                <a:spcPts val="0"/>
              </a:spcBef>
            </a:pPr>
            <a:r>
              <a:rPr lang="en-US" sz="2800" cap="none" dirty="0" smtClean="0">
                <a:latin typeface="Times New Roman" pitchFamily="18" charset="0"/>
                <a:cs typeface="Times New Roman" pitchFamily="18" charset="0"/>
              </a:rPr>
              <a:t>Professional development modules</a:t>
            </a:r>
            <a:endParaRPr lang="en-US" sz="2800" cap="none" dirty="0">
              <a:latin typeface="Times New Roman" pitchFamily="18" charset="0"/>
              <a:cs typeface="Times New Roman" pitchFamily="18" charset="0"/>
            </a:endParaRPr>
          </a:p>
        </p:txBody>
      </p:sp>
      <p:sp>
        <p:nvSpPr>
          <p:cNvPr id="55" name="Google Shape;55;p13"/>
          <p:cNvSpPr txBox="1">
            <a:spLocks noGrp="1"/>
          </p:cNvSpPr>
          <p:nvPr>
            <p:ph type="subTitle" idx="1"/>
          </p:nvPr>
        </p:nvSpPr>
        <p:spPr>
          <a:xfrm>
            <a:off x="206925" y="1586349"/>
            <a:ext cx="8520600" cy="20236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t>Student </a:t>
            </a:r>
            <a:r>
              <a:rPr lang="en" sz="2400" dirty="0"/>
              <a:t>Name</a:t>
            </a:r>
            <a:endParaRPr sz="2400" dirty="0"/>
          </a:p>
          <a:p>
            <a:pPr marL="0" lvl="0" indent="0" algn="ctr" rtl="0">
              <a:spcBef>
                <a:spcPts val="0"/>
              </a:spcBef>
              <a:spcAft>
                <a:spcPts val="0"/>
              </a:spcAft>
              <a:buNone/>
            </a:pPr>
            <a:r>
              <a:rPr lang="en" sz="2400" dirty="0"/>
              <a:t>Course </a:t>
            </a:r>
            <a:endParaRPr lang="en" sz="2400" dirty="0" smtClean="0"/>
          </a:p>
          <a:p>
            <a:pPr marL="0" lvl="0" indent="0" algn="ctr" rtl="0">
              <a:spcBef>
                <a:spcPts val="0"/>
              </a:spcBef>
              <a:spcAft>
                <a:spcPts val="0"/>
              </a:spcAft>
              <a:buNone/>
            </a:pPr>
            <a:r>
              <a:rPr lang="en" sz="2400" dirty="0" smtClean="0"/>
              <a:t>Date</a:t>
            </a:r>
            <a:endParaRP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Text Placeholder 2"/>
          <p:cNvSpPr>
            <a:spLocks noGrp="1"/>
          </p:cNvSpPr>
          <p:nvPr>
            <p:ph type="body" idx="1"/>
          </p:nvPr>
        </p:nvSpPr>
        <p:spPr/>
        <p:txBody>
          <a:bodyPr/>
          <a:lstStyle/>
          <a:p>
            <a:r>
              <a:rPr lang="en-US" dirty="0" smtClean="0"/>
              <a:t>The major focus in instructional design is on </a:t>
            </a:r>
            <a:r>
              <a:rPr lang="en-US" dirty="0"/>
              <a:t>learning outcome. </a:t>
            </a:r>
            <a:endParaRPr lang="en-US" dirty="0" smtClean="0"/>
          </a:p>
          <a:p>
            <a:r>
              <a:rPr lang="en-US" dirty="0" smtClean="0"/>
              <a:t>The instructional </a:t>
            </a:r>
            <a:r>
              <a:rPr lang="en-US" dirty="0"/>
              <a:t>design for the course design has </a:t>
            </a:r>
            <a:r>
              <a:rPr lang="en-US" dirty="0" smtClean="0"/>
              <a:t>SMART outcome  </a:t>
            </a:r>
          </a:p>
          <a:p>
            <a:r>
              <a:rPr lang="en-US" dirty="0" smtClean="0"/>
              <a:t>describes </a:t>
            </a:r>
            <a:r>
              <a:rPr lang="en-US" dirty="0"/>
              <a:t>a goal to be accomplished.  </a:t>
            </a:r>
            <a:endParaRPr lang="en-US" dirty="0" smtClean="0"/>
          </a:p>
          <a:p>
            <a:r>
              <a:rPr lang="en-US" dirty="0" smtClean="0"/>
              <a:t>The </a:t>
            </a:r>
            <a:r>
              <a:rPr lang="en-US" dirty="0"/>
              <a:t>target is set </a:t>
            </a:r>
            <a:r>
              <a:rPr lang="en-US" dirty="0" smtClean="0"/>
              <a:t>for </a:t>
            </a:r>
            <a:r>
              <a:rPr lang="en-US" dirty="0"/>
              <a:t>learners </a:t>
            </a:r>
            <a:endParaRPr lang="en-US" dirty="0"/>
          </a:p>
          <a:p>
            <a:r>
              <a:rPr lang="en-US" dirty="0" smtClean="0"/>
              <a:t>The teachers </a:t>
            </a:r>
            <a:r>
              <a:rPr lang="en-US" dirty="0"/>
              <a:t>to help in determining what is already achieved tell if expectation are exceeded or short fallen.</a:t>
            </a:r>
          </a:p>
          <a:p>
            <a:endParaRPr lang="en-US" dirty="0"/>
          </a:p>
        </p:txBody>
      </p:sp>
    </p:spTree>
    <p:extLst>
      <p:ext uri="{BB962C8B-B14F-4D97-AF65-F5344CB8AC3E}">
        <p14:creationId xmlns:p14="http://schemas.microsoft.com/office/powerpoint/2010/main" val="3425438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 </a:t>
            </a:r>
            <a:endParaRPr lang="en-US" dirty="0"/>
          </a:p>
        </p:txBody>
      </p:sp>
      <p:sp>
        <p:nvSpPr>
          <p:cNvPr id="3" name="Text Placeholder 2"/>
          <p:cNvSpPr>
            <a:spLocks noGrp="1"/>
          </p:cNvSpPr>
          <p:nvPr>
            <p:ph type="body" idx="1"/>
          </p:nvPr>
        </p:nvSpPr>
        <p:spPr/>
        <p:txBody>
          <a:bodyPr/>
          <a:lstStyle/>
          <a:p>
            <a:r>
              <a:rPr lang="en-US" dirty="0"/>
              <a:t>The set goals can be achieved easily such that students can capture</a:t>
            </a:r>
            <a:r>
              <a:rPr lang="en-US" dirty="0" smtClean="0"/>
              <a:t>.</a:t>
            </a:r>
          </a:p>
          <a:p>
            <a:r>
              <a:rPr lang="en-US" dirty="0" smtClean="0"/>
              <a:t> </a:t>
            </a:r>
            <a:r>
              <a:rPr lang="en-US" dirty="0"/>
              <a:t>Goals are real in that are reasonable and can be achieved with a given </a:t>
            </a:r>
            <a:r>
              <a:rPr lang="en-US" dirty="0" smtClean="0"/>
              <a:t>resources.</a:t>
            </a:r>
          </a:p>
          <a:p>
            <a:r>
              <a:rPr lang="en-US" dirty="0" smtClean="0"/>
              <a:t>learning </a:t>
            </a:r>
            <a:r>
              <a:rPr lang="en-US" dirty="0"/>
              <a:t>outcome is achieved within </a:t>
            </a:r>
            <a:r>
              <a:rPr lang="en-US" dirty="0" smtClean="0"/>
              <a:t> set time frame </a:t>
            </a:r>
          </a:p>
          <a:p>
            <a:r>
              <a:rPr lang="en-US" dirty="0" smtClean="0"/>
              <a:t>Adequate time allocated for achievement of set goals </a:t>
            </a:r>
          </a:p>
          <a:p>
            <a:pPr marL="114300" indent="0">
              <a:buNone/>
            </a:pPr>
            <a:endParaRPr lang="en-US" dirty="0"/>
          </a:p>
        </p:txBody>
      </p:sp>
    </p:spTree>
    <p:extLst>
      <p:ext uri="{BB962C8B-B14F-4D97-AF65-F5344CB8AC3E}">
        <p14:creationId xmlns:p14="http://schemas.microsoft.com/office/powerpoint/2010/main" val="4119200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Text Placeholder 2"/>
          <p:cNvSpPr>
            <a:spLocks noGrp="1"/>
          </p:cNvSpPr>
          <p:nvPr>
            <p:ph type="body" idx="1"/>
          </p:nvPr>
        </p:nvSpPr>
        <p:spPr/>
        <p:txBody>
          <a:bodyPr/>
          <a:lstStyle/>
          <a:p>
            <a:r>
              <a:rPr lang="en-US" dirty="0" smtClean="0"/>
              <a:t>Identification of outcome</a:t>
            </a:r>
            <a:endParaRPr lang="en-US" dirty="0"/>
          </a:p>
          <a:p>
            <a:r>
              <a:rPr lang="en-US" dirty="0" smtClean="0"/>
              <a:t>The </a:t>
            </a:r>
            <a:r>
              <a:rPr lang="en-US" dirty="0"/>
              <a:t>instructors are the key determinant of student’s learning </a:t>
            </a:r>
            <a:r>
              <a:rPr lang="en-US" dirty="0" smtClean="0"/>
              <a:t>outcome</a:t>
            </a:r>
          </a:p>
          <a:p>
            <a:r>
              <a:rPr lang="en-US" dirty="0" smtClean="0"/>
              <a:t>The need </a:t>
            </a:r>
            <a:r>
              <a:rPr lang="en-US" dirty="0"/>
              <a:t>to have considerable learning outcomes. </a:t>
            </a:r>
            <a:endParaRPr lang="en-US" dirty="0" smtClean="0"/>
          </a:p>
          <a:p>
            <a:r>
              <a:rPr lang="en-US" dirty="0" smtClean="0"/>
              <a:t>The </a:t>
            </a:r>
            <a:r>
              <a:rPr lang="en-US" dirty="0"/>
              <a:t>instructional design </a:t>
            </a:r>
            <a:r>
              <a:rPr lang="en-US" dirty="0" smtClean="0"/>
              <a:t>and foundation </a:t>
            </a:r>
            <a:r>
              <a:rPr lang="en-US" dirty="0"/>
              <a:t>knowledge </a:t>
            </a:r>
            <a:endParaRPr lang="en-US" dirty="0" smtClean="0"/>
          </a:p>
          <a:p>
            <a:r>
              <a:rPr lang="en-US" dirty="0" smtClean="0"/>
              <a:t>The concepts</a:t>
            </a:r>
            <a:r>
              <a:rPr lang="en-US" dirty="0"/>
              <a:t>, ideas and facts learned in the </a:t>
            </a:r>
            <a:r>
              <a:rPr lang="en-US" dirty="0" smtClean="0"/>
              <a:t>course</a:t>
            </a:r>
            <a:endParaRPr lang="en-US" dirty="0"/>
          </a:p>
        </p:txBody>
      </p:sp>
    </p:spTree>
    <p:extLst>
      <p:ext uri="{BB962C8B-B14F-4D97-AF65-F5344CB8AC3E}">
        <p14:creationId xmlns:p14="http://schemas.microsoft.com/office/powerpoint/2010/main" val="1479669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smtClean="0"/>
              <a:t>Illinois state university(2021).Center for Teaching and learning technology</a:t>
            </a:r>
            <a:r>
              <a:rPr lang="en-US" dirty="0"/>
              <a:t>. </a:t>
            </a:r>
            <a:r>
              <a:rPr lang="en-US" dirty="0">
                <a:hlinkClick r:id="rId2"/>
              </a:rPr>
              <a:t>https://ctlt.illinoisstate.edu/pedagogy/modules/design/module2</a:t>
            </a:r>
            <a:r>
              <a:rPr lang="en-US" dirty="0" smtClean="0">
                <a:hlinkClick r:id="rId2"/>
              </a:rPr>
              <a:t>/</a:t>
            </a:r>
            <a:r>
              <a:rPr lang="en-US" dirty="0" smtClean="0"/>
              <a:t> </a:t>
            </a:r>
          </a:p>
          <a:p>
            <a:pPr indent="0">
              <a:buNone/>
            </a:pPr>
            <a:r>
              <a:rPr lang="en-US" dirty="0"/>
              <a:t>Fries, L., Son, J. Y., </a:t>
            </a:r>
            <a:r>
              <a:rPr lang="en-US" dirty="0" err="1"/>
              <a:t>Givvin</a:t>
            </a:r>
            <a:r>
              <a:rPr lang="en-US" dirty="0"/>
              <a:t>, K. B., &amp; Stigler, J. W. (2021). Practicing connections: A framework to guide instructional design for developing understanding in complex domains. </a:t>
            </a:r>
            <a:r>
              <a:rPr lang="en-US" i="1" dirty="0"/>
              <a:t>Educational Psychology Review</a:t>
            </a:r>
            <a:r>
              <a:rPr lang="en-US" dirty="0"/>
              <a:t>, </a:t>
            </a:r>
            <a:r>
              <a:rPr lang="en-US" i="1" dirty="0"/>
              <a:t>33</a:t>
            </a:r>
            <a:r>
              <a:rPr lang="en-US" dirty="0"/>
              <a:t>(2), 739-762</a:t>
            </a:r>
            <a:r>
              <a:rPr lang="en-US" dirty="0" smtClean="0"/>
              <a:t>. </a:t>
            </a:r>
          </a:p>
        </p:txBody>
      </p:sp>
    </p:spTree>
    <p:extLst>
      <p:ext uri="{BB962C8B-B14F-4D97-AF65-F5344CB8AC3E}">
        <p14:creationId xmlns:p14="http://schemas.microsoft.com/office/powerpoint/2010/main" val="390483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49282" y="981075"/>
            <a:ext cx="8599467" cy="8692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Times New Roman" pitchFamily="18" charset="0"/>
                <a:cs typeface="Times New Roman" pitchFamily="18" charset="0"/>
              </a:rPr>
              <a:t>Introduction </a:t>
            </a:r>
            <a:endParaRPr sz="2400" dirty="0">
              <a:latin typeface="Times New Roman" pitchFamily="18" charset="0"/>
              <a:cs typeface="Times New Roman" pitchFamily="18" charset="0"/>
            </a:endParaRPr>
          </a:p>
        </p:txBody>
      </p:sp>
      <p:sp>
        <p:nvSpPr>
          <p:cNvPr id="61" name="Google Shape;61;p14"/>
          <p:cNvSpPr txBox="1">
            <a:spLocks noGrp="1"/>
          </p:cNvSpPr>
          <p:nvPr>
            <p:ph type="body" idx="1"/>
          </p:nvPr>
        </p:nvSpPr>
        <p:spPr>
          <a:xfrm>
            <a:off x="1752600" y="1679122"/>
            <a:ext cx="5705476" cy="2788103"/>
          </a:xfrm>
          <a:prstGeom prst="rect">
            <a:avLst/>
          </a:prstGeom>
        </p:spPr>
        <p:txBody>
          <a:bodyPr spcFirstLastPara="1" wrap="square" lIns="91425" tIns="91425" rIns="91425" bIns="91425" anchor="t" anchorCtr="0">
            <a:noAutofit/>
          </a:bodyPr>
          <a:lstStyle/>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The instructional design focuses on facilitating learning by creating learning materials</a:t>
            </a:r>
          </a:p>
          <a:p>
            <a:r>
              <a:rPr lang="en-US" sz="1400" dirty="0">
                <a:latin typeface="Times New Roman" pitchFamily="18" charset="0"/>
                <a:cs typeface="Times New Roman" pitchFamily="18" charset="0"/>
              </a:rPr>
              <a:t>It focuses on developing reliable training and educational programs</a:t>
            </a:r>
          </a:p>
          <a:p>
            <a:r>
              <a:rPr lang="en-US" sz="1400" dirty="0">
                <a:latin typeface="Times New Roman" pitchFamily="18" charset="0"/>
                <a:cs typeface="Times New Roman" pitchFamily="18" charset="0"/>
              </a:rPr>
              <a:t>Developing and delivering learning experience  depends on the effectiveness of instructional design</a:t>
            </a:r>
          </a:p>
          <a:p>
            <a:r>
              <a:rPr lang="en-US" sz="1400" dirty="0">
                <a:latin typeface="Times New Roman" pitchFamily="18" charset="0"/>
                <a:cs typeface="Times New Roman" pitchFamily="18" charset="0"/>
              </a:rPr>
              <a:t>The learning experience is determined by applying effective instructions </a:t>
            </a:r>
            <a:r>
              <a:rPr lang="en-US" sz="1400" dirty="0" smtClean="0">
                <a:latin typeface="Times New Roman" pitchFamily="18" charset="0"/>
                <a:cs typeface="Times New Roman" pitchFamily="18" charset="0"/>
              </a:rPr>
              <a:t>design</a:t>
            </a:r>
          </a:p>
          <a:p>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cap="none" dirty="0" smtClean="0">
                <a:latin typeface="Times New Roman" pitchFamily="18" charset="0"/>
                <a:cs typeface="Times New Roman" pitchFamily="18" charset="0"/>
              </a:rPr>
              <a:t>MODULES USED IN INSTRUCTIONAL DESIGN </a:t>
            </a:r>
            <a:endParaRPr lang="en-US" sz="2400" cap="none"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fontScale="92500" lnSpcReduction="20000"/>
          </a:bodyPr>
          <a:lstStyle/>
          <a:p>
            <a:r>
              <a:rPr lang="en-US" dirty="0" smtClean="0"/>
              <a:t>Instructional design needs to work effectively with professional development modules</a:t>
            </a:r>
            <a:endParaRPr lang="en-US" dirty="0"/>
          </a:p>
          <a:p>
            <a:r>
              <a:rPr lang="en-US" dirty="0" smtClean="0"/>
              <a:t>One of the modules is analysis of situation factors</a:t>
            </a:r>
          </a:p>
          <a:p>
            <a:r>
              <a:rPr lang="en-US" dirty="0" smtClean="0"/>
              <a:t>Second one is identifying learning outcomes </a:t>
            </a:r>
          </a:p>
          <a:p>
            <a:r>
              <a:rPr lang="en-US" dirty="0" smtClean="0"/>
              <a:t>The purpose of such modules and instructional design is to guide students during learning process.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06925" y="921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smtClean="0">
                <a:latin typeface="Times New Roman" pitchFamily="18" charset="0"/>
                <a:cs typeface="Times New Roman" pitchFamily="18" charset="0"/>
              </a:rPr>
              <a:t>module one: Analysis of situational factor </a:t>
            </a:r>
            <a:r>
              <a:rPr lang="en" sz="2000" dirty="0" smtClean="0">
                <a:latin typeface="Times New Roman" pitchFamily="18" charset="0"/>
                <a:cs typeface="Times New Roman" pitchFamily="18" charset="0"/>
              </a:rPr>
              <a:t> </a:t>
            </a:r>
            <a:endParaRPr sz="2000" dirty="0">
              <a:latin typeface="Times New Roman" pitchFamily="18" charset="0"/>
              <a:cs typeface="Times New Roman" pitchFamily="18" charset="0"/>
            </a:endParaRPr>
          </a:p>
        </p:txBody>
      </p:sp>
      <p:sp>
        <p:nvSpPr>
          <p:cNvPr id="73" name="Google Shape;73;p16"/>
          <p:cNvSpPr txBox="1">
            <a:spLocks noGrp="1"/>
          </p:cNvSpPr>
          <p:nvPr>
            <p:ph type="body" idx="1"/>
          </p:nvPr>
        </p:nvSpPr>
        <p:spPr>
          <a:xfrm>
            <a:off x="1029115" y="1495425"/>
            <a:ext cx="7181435" cy="2828925"/>
          </a:xfrm>
          <a:prstGeom prst="rect">
            <a:avLst/>
          </a:prstGeom>
        </p:spPr>
        <p:txBody>
          <a:bodyPr spcFirstLastPara="1" wrap="square" lIns="91425" tIns="91425" rIns="91425" bIns="91425" anchor="t" anchorCtr="0">
            <a:noAutofit/>
          </a:bodyPr>
          <a:lstStyle/>
          <a:p>
            <a:pPr marL="285750" indent="-285750">
              <a:lnSpc>
                <a:spcPct val="100000"/>
              </a:lnSpc>
              <a:spcAft>
                <a:spcPts val="1600"/>
              </a:spcAft>
              <a:buFont typeface="Wingdings" pitchFamily="2" charset="2"/>
              <a:buChar char="q"/>
            </a:pPr>
            <a:r>
              <a:rPr lang="en-US" dirty="0">
                <a:latin typeface="Times New Roman" pitchFamily="18" charset="0"/>
                <a:cs typeface="Times New Roman" pitchFamily="18" charset="0"/>
              </a:rPr>
              <a:t>In professional development modules, analysis of situational factor is one of the </a:t>
            </a:r>
            <a:r>
              <a:rPr lang="en-US" dirty="0" smtClean="0">
                <a:latin typeface="Times New Roman" pitchFamily="18" charset="0"/>
                <a:cs typeface="Times New Roman" pitchFamily="18" charset="0"/>
              </a:rPr>
              <a:t>module</a:t>
            </a:r>
          </a:p>
          <a:p>
            <a:pPr marL="285750" indent="-285750">
              <a:lnSpc>
                <a:spcPct val="100000"/>
              </a:lnSpc>
              <a:spcAft>
                <a:spcPts val="1600"/>
              </a:spcAft>
              <a:buFont typeface="Wingdings" pitchFamily="2" charset="2"/>
              <a:buChar char="q"/>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module determines learners to be enrolled in a particular course and the level of the course</a:t>
            </a:r>
          </a:p>
          <a:p>
            <a:pPr marL="285750" indent="-285750">
              <a:lnSpc>
                <a:spcPct val="100000"/>
              </a:lnSpc>
              <a:spcAft>
                <a:spcPts val="1600"/>
              </a:spcAft>
              <a:buFont typeface="Wingdings" pitchFamily="2" charset="2"/>
              <a:buChar char="q"/>
            </a:pPr>
            <a:r>
              <a:rPr lang="en-US" dirty="0">
                <a:latin typeface="Times New Roman" pitchFamily="18" charset="0"/>
                <a:cs typeface="Times New Roman" pitchFamily="18" charset="0"/>
              </a:rPr>
              <a:t>It plans on course delivery</a:t>
            </a:r>
          </a:p>
          <a:p>
            <a:pPr marL="285750" indent="-285750">
              <a:lnSpc>
                <a:spcPct val="100000"/>
              </a:lnSpc>
              <a:spcAft>
                <a:spcPts val="1600"/>
              </a:spcAft>
              <a:buFont typeface="Wingdings" pitchFamily="2" charset="2"/>
              <a:buChar char="q"/>
            </a:pPr>
            <a:r>
              <a:rPr lang="en-US" dirty="0">
                <a:latin typeface="Times New Roman" pitchFamily="18" charset="0"/>
                <a:cs typeface="Times New Roman" pitchFamily="18" charset="0"/>
              </a:rPr>
              <a:t>Shows essential elements influencing and how they influence the </a:t>
            </a:r>
            <a:r>
              <a:rPr lang="en-US" dirty="0" smtClean="0">
                <a:latin typeface="Times New Roman" pitchFamily="18" charset="0"/>
                <a:cs typeface="Times New Roman" pitchFamily="18" charset="0"/>
              </a:rPr>
              <a:t>course</a:t>
            </a:r>
          </a:p>
          <a:p>
            <a:pPr marL="285750" lvl="0" indent="-285750">
              <a:lnSpc>
                <a:spcPct val="100000"/>
              </a:lnSpc>
              <a:spcAft>
                <a:spcPts val="1600"/>
              </a:spcAft>
              <a:buFont typeface="Wingdings" pitchFamily="2" charset="2"/>
              <a:buChar char="q"/>
            </a:pPr>
            <a:r>
              <a:rPr lang="en-US" dirty="0">
                <a:latin typeface="Times New Roman" pitchFamily="18" charset="0"/>
                <a:cs typeface="Times New Roman" pitchFamily="18" charset="0"/>
              </a:rPr>
              <a:t>It shows why the situational factors are considered in course </a:t>
            </a:r>
            <a:r>
              <a:rPr lang="en-US" dirty="0" smtClean="0">
                <a:latin typeface="Times New Roman" pitchFamily="18" charset="0"/>
                <a:cs typeface="Times New Roman" pitchFamily="18" charset="0"/>
              </a:rPr>
              <a:t>design </a:t>
            </a:r>
            <a:endParaRPr lang="en-US" dirty="0">
              <a:latin typeface="Times New Roman" pitchFamily="18" charset="0"/>
              <a:cs typeface="Times New Roman" pitchFamily="18" charset="0"/>
            </a:endParaRPr>
          </a:p>
          <a:p>
            <a:pPr marL="0" lvl="0" indent="0" algn="l" rtl="0">
              <a:spcBef>
                <a:spcPts val="1600"/>
              </a:spcBef>
              <a:spcAft>
                <a:spcPts val="1600"/>
              </a:spcAft>
              <a:buNone/>
            </a:pPr>
            <a:endParaRPr lang="en-US" sz="1200" dirty="0" smtClean="0">
              <a:latin typeface="Times New Roman" pitchFamily="18" charset="0"/>
              <a:cs typeface="Times New Roman" pitchFamily="18" charset="0"/>
            </a:endParaRPr>
          </a:p>
          <a:p>
            <a:pPr marL="0" lvl="0" indent="0" algn="l" rtl="0">
              <a:spcBef>
                <a:spcPts val="1600"/>
              </a:spcBef>
              <a:spcAft>
                <a:spcPts val="1600"/>
              </a:spcAft>
              <a:buNone/>
            </a:pPr>
            <a:endParaRPr lang="en-US" sz="1200" dirty="0" smtClean="0">
              <a:latin typeface="Times New Roman" pitchFamily="18" charset="0"/>
              <a:cs typeface="Times New Roman" pitchFamily="18" charset="0"/>
            </a:endParaRPr>
          </a:p>
          <a:p>
            <a:pPr marL="0" lvl="0" indent="0" algn="l" rtl="0">
              <a:spcBef>
                <a:spcPts val="160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35525" y="883174"/>
            <a:ext cx="8520600" cy="888475"/>
          </a:xfrm>
          <a:prstGeom prst="rect">
            <a:avLst/>
          </a:prstGeom>
        </p:spPr>
        <p:txBody>
          <a:bodyPr spcFirstLastPara="1" wrap="square" lIns="91425" tIns="91425" rIns="91425" bIns="91425" anchor="t" anchorCtr="0">
            <a:noAutofit/>
          </a:bodyPr>
          <a:lstStyle/>
          <a:p>
            <a:r>
              <a:rPr lang="en-US" sz="2000" dirty="0" smtClean="0">
                <a:latin typeface="Times New Roman" pitchFamily="18" charset="0"/>
                <a:cs typeface="Times New Roman" pitchFamily="18" charset="0"/>
              </a:rPr>
              <a:t>Cont.:. Analysis </a:t>
            </a:r>
            <a:r>
              <a:rPr lang="en-US" sz="2000" dirty="0">
                <a:latin typeface="Times New Roman" pitchFamily="18" charset="0"/>
                <a:cs typeface="Times New Roman" pitchFamily="18" charset="0"/>
              </a:rPr>
              <a:t>of situational factor </a:t>
            </a:r>
            <a:endParaRPr sz="2000" i="1" dirty="0">
              <a:latin typeface="Times New Roman" pitchFamily="18" charset="0"/>
              <a:cs typeface="Times New Roman" pitchFamily="18" charset="0"/>
            </a:endParaRPr>
          </a:p>
        </p:txBody>
      </p:sp>
      <p:sp>
        <p:nvSpPr>
          <p:cNvPr id="79" name="Google Shape;79;p17"/>
          <p:cNvSpPr txBox="1">
            <a:spLocks noGrp="1"/>
          </p:cNvSpPr>
          <p:nvPr>
            <p:ph type="body" idx="1"/>
          </p:nvPr>
        </p:nvSpPr>
        <p:spPr>
          <a:xfrm>
            <a:off x="1504950" y="1343024"/>
            <a:ext cx="6324599" cy="3114676"/>
          </a:xfrm>
          <a:prstGeom prst="rect">
            <a:avLst/>
          </a:prstGeom>
        </p:spPr>
        <p:txBody>
          <a:bodyPr spcFirstLastPara="1" wrap="square" lIns="91425" tIns="91425" rIns="91425" bIns="91425" anchor="t" anchorCtr="0">
            <a:noAutofit/>
          </a:bodyPr>
          <a:lstStyle/>
          <a:p>
            <a:pPr marL="0" indent="0">
              <a:lnSpc>
                <a:spcPct val="100000"/>
              </a:lnSpc>
              <a:spcAft>
                <a:spcPts val="1600"/>
              </a:spcAft>
              <a:buNone/>
            </a:pPr>
            <a:endParaRPr lang="en-US" sz="1200" dirty="0" smtClean="0">
              <a:solidFill>
                <a:srgbClr val="000000"/>
              </a:solidFill>
              <a:latin typeface="Times New Roman" pitchFamily="18" charset="0"/>
              <a:ea typeface="Arial"/>
              <a:cs typeface="Times New Roman" pitchFamily="18" charset="0"/>
              <a:sym typeface="Arial"/>
            </a:endParaRPr>
          </a:p>
          <a:p>
            <a:pPr marL="171450" indent="-171450">
              <a:lnSpc>
                <a:spcPct val="100000"/>
              </a:lnSpc>
              <a:spcAft>
                <a:spcPts val="1600"/>
              </a:spcAft>
              <a:buFont typeface="Wingdings" pitchFamily="2" charset="2"/>
              <a:buChar char="v"/>
            </a:pPr>
            <a:r>
              <a:rPr lang="en-US" sz="1200" dirty="0">
                <a:solidFill>
                  <a:srgbClr val="000000"/>
                </a:solidFill>
                <a:latin typeface="Times New Roman" pitchFamily="18" charset="0"/>
                <a:ea typeface="Arial"/>
                <a:cs typeface="Times New Roman" pitchFamily="18" charset="0"/>
                <a:sym typeface="Arial"/>
              </a:rPr>
              <a:t>This module is incorporates an integrated </a:t>
            </a:r>
            <a:r>
              <a:rPr lang="en-US" sz="1200" dirty="0" smtClean="0">
                <a:solidFill>
                  <a:srgbClr val="000000"/>
                </a:solidFill>
                <a:latin typeface="Times New Roman" pitchFamily="18" charset="0"/>
                <a:ea typeface="Arial"/>
                <a:cs typeface="Times New Roman" pitchFamily="18" charset="0"/>
                <a:sym typeface="Arial"/>
              </a:rPr>
              <a:t>approach.</a:t>
            </a:r>
          </a:p>
          <a:p>
            <a:pPr marL="171450" indent="-171450">
              <a:lnSpc>
                <a:spcPct val="100000"/>
              </a:lnSpc>
              <a:spcAft>
                <a:spcPts val="1600"/>
              </a:spcAft>
              <a:buFont typeface="Wingdings" pitchFamily="2" charset="2"/>
              <a:buChar char="v"/>
            </a:pPr>
            <a:r>
              <a:rPr lang="en-US" sz="1200" dirty="0" smtClean="0">
                <a:solidFill>
                  <a:srgbClr val="000000"/>
                </a:solidFill>
                <a:latin typeface="Times New Roman" pitchFamily="18" charset="0"/>
                <a:ea typeface="Arial"/>
                <a:cs typeface="Times New Roman" pitchFamily="18" charset="0"/>
                <a:sym typeface="Arial"/>
              </a:rPr>
              <a:t>  The management </a:t>
            </a:r>
            <a:r>
              <a:rPr lang="en-US" sz="1200" dirty="0">
                <a:solidFill>
                  <a:srgbClr val="000000"/>
                </a:solidFill>
                <a:latin typeface="Times New Roman" pitchFamily="18" charset="0"/>
                <a:ea typeface="Arial"/>
                <a:cs typeface="Times New Roman" pitchFamily="18" charset="0"/>
                <a:sym typeface="Arial"/>
              </a:rPr>
              <a:t>of interaction events among students </a:t>
            </a:r>
            <a:r>
              <a:rPr lang="en-US" sz="1200" dirty="0" smtClean="0">
                <a:solidFill>
                  <a:srgbClr val="000000"/>
                </a:solidFill>
                <a:latin typeface="Times New Roman" pitchFamily="18" charset="0"/>
                <a:ea typeface="Arial"/>
                <a:cs typeface="Times New Roman" pitchFamily="18" charset="0"/>
                <a:sym typeface="Arial"/>
              </a:rPr>
              <a:t>and their  </a:t>
            </a:r>
            <a:r>
              <a:rPr lang="en-US" sz="1200" dirty="0">
                <a:solidFill>
                  <a:srgbClr val="000000"/>
                </a:solidFill>
                <a:latin typeface="Times New Roman" pitchFamily="18" charset="0"/>
                <a:ea typeface="Arial"/>
                <a:cs typeface="Times New Roman" pitchFamily="18" charset="0"/>
                <a:sym typeface="Arial"/>
              </a:rPr>
              <a:t>desired learning experience. </a:t>
            </a:r>
            <a:endParaRPr lang="en-US" sz="1200" dirty="0" smtClean="0">
              <a:solidFill>
                <a:srgbClr val="000000"/>
              </a:solidFill>
              <a:latin typeface="Times New Roman" pitchFamily="18" charset="0"/>
              <a:ea typeface="Arial"/>
              <a:cs typeface="Times New Roman" pitchFamily="18" charset="0"/>
              <a:sym typeface="Arial"/>
            </a:endParaRPr>
          </a:p>
          <a:p>
            <a:pPr marL="171450" indent="-171450">
              <a:lnSpc>
                <a:spcPct val="100000"/>
              </a:lnSpc>
              <a:spcAft>
                <a:spcPts val="1600"/>
              </a:spcAft>
              <a:buFont typeface="Wingdings" pitchFamily="2" charset="2"/>
              <a:buChar char="v"/>
            </a:pPr>
            <a:r>
              <a:rPr lang="en-US" sz="1200" dirty="0" smtClean="0">
                <a:solidFill>
                  <a:srgbClr val="000000"/>
                </a:solidFill>
                <a:latin typeface="Times New Roman" pitchFamily="18" charset="0"/>
                <a:ea typeface="Arial"/>
                <a:cs typeface="Times New Roman" pitchFamily="18" charset="0"/>
                <a:sym typeface="Arial"/>
              </a:rPr>
              <a:t>The </a:t>
            </a:r>
            <a:r>
              <a:rPr lang="en-US" sz="1200" dirty="0">
                <a:solidFill>
                  <a:srgbClr val="000000"/>
                </a:solidFill>
                <a:latin typeface="Times New Roman" pitchFamily="18" charset="0"/>
                <a:ea typeface="Arial"/>
                <a:cs typeface="Times New Roman" pitchFamily="18" charset="0"/>
                <a:sym typeface="Arial"/>
              </a:rPr>
              <a:t>integrated course design </a:t>
            </a:r>
            <a:r>
              <a:rPr lang="en-US" sz="1200" dirty="0" smtClean="0">
                <a:solidFill>
                  <a:srgbClr val="000000"/>
                </a:solidFill>
                <a:latin typeface="Times New Roman" pitchFamily="18" charset="0"/>
                <a:ea typeface="Arial"/>
                <a:cs typeface="Times New Roman" pitchFamily="18" charset="0"/>
                <a:sym typeface="Arial"/>
              </a:rPr>
              <a:t>components </a:t>
            </a:r>
            <a:r>
              <a:rPr lang="en-US" sz="1200" dirty="0">
                <a:solidFill>
                  <a:srgbClr val="000000"/>
                </a:solidFill>
                <a:latin typeface="Times New Roman" pitchFamily="18" charset="0"/>
                <a:ea typeface="Arial"/>
                <a:cs typeface="Times New Roman" pitchFamily="18" charset="0"/>
                <a:sym typeface="Arial"/>
              </a:rPr>
              <a:t>like </a:t>
            </a:r>
            <a:r>
              <a:rPr lang="en-US" sz="1200" dirty="0" smtClean="0">
                <a:solidFill>
                  <a:srgbClr val="000000"/>
                </a:solidFill>
                <a:latin typeface="Times New Roman" pitchFamily="18" charset="0"/>
                <a:ea typeface="Arial"/>
                <a:cs typeface="Times New Roman" pitchFamily="18" charset="0"/>
                <a:sym typeface="Arial"/>
              </a:rPr>
              <a:t>goals, teaching/learning </a:t>
            </a:r>
            <a:r>
              <a:rPr lang="en-US" sz="1200" dirty="0">
                <a:solidFill>
                  <a:srgbClr val="000000"/>
                </a:solidFill>
                <a:latin typeface="Times New Roman" pitchFamily="18" charset="0"/>
                <a:ea typeface="Arial"/>
                <a:cs typeface="Times New Roman" pitchFamily="18" charset="0"/>
                <a:sym typeface="Arial"/>
              </a:rPr>
              <a:t>as well as feedback and assessment</a:t>
            </a:r>
            <a:r>
              <a:rPr lang="en-US" sz="1200" dirty="0" smtClean="0">
                <a:solidFill>
                  <a:srgbClr val="000000"/>
                </a:solidFill>
                <a:latin typeface="Times New Roman" pitchFamily="18" charset="0"/>
                <a:ea typeface="Arial"/>
                <a:cs typeface="Times New Roman" pitchFamily="18" charset="0"/>
                <a:sym typeface="Arial"/>
              </a:rPr>
              <a:t>.</a:t>
            </a:r>
          </a:p>
          <a:p>
            <a:pPr marL="171450" indent="-171450">
              <a:lnSpc>
                <a:spcPct val="100000"/>
              </a:lnSpc>
              <a:spcAft>
                <a:spcPts val="1600"/>
              </a:spcAft>
              <a:buFont typeface="Wingdings" pitchFamily="2" charset="2"/>
              <a:buChar char="v"/>
            </a:pPr>
            <a:r>
              <a:rPr lang="en-US" sz="1200" dirty="0" smtClean="0">
                <a:solidFill>
                  <a:srgbClr val="000000"/>
                </a:solidFill>
                <a:latin typeface="Times New Roman" pitchFamily="18" charset="0"/>
                <a:ea typeface="Arial"/>
                <a:cs typeface="Times New Roman" pitchFamily="18" charset="0"/>
                <a:sym typeface="Arial"/>
              </a:rPr>
              <a:t>The situational </a:t>
            </a:r>
            <a:r>
              <a:rPr lang="en-US" sz="1200" dirty="0">
                <a:solidFill>
                  <a:srgbClr val="000000"/>
                </a:solidFill>
                <a:latin typeface="Times New Roman" pitchFamily="18" charset="0"/>
                <a:ea typeface="Arial"/>
                <a:cs typeface="Times New Roman" pitchFamily="18" charset="0"/>
                <a:sym typeface="Arial"/>
              </a:rPr>
              <a:t>factors in professional development modules.  </a:t>
            </a:r>
            <a:endParaRPr lang="en-US" sz="1200" dirty="0" smtClean="0">
              <a:solidFill>
                <a:srgbClr val="000000"/>
              </a:solidFill>
              <a:latin typeface="Times New Roman" pitchFamily="18" charset="0"/>
              <a:ea typeface="Arial"/>
              <a:cs typeface="Times New Roman" pitchFamily="18" charset="0"/>
              <a:sym typeface="Arial"/>
            </a:endParaRPr>
          </a:p>
          <a:p>
            <a:pPr marL="171450" indent="-171450">
              <a:lnSpc>
                <a:spcPct val="100000"/>
              </a:lnSpc>
              <a:spcAft>
                <a:spcPts val="1600"/>
              </a:spcAft>
              <a:buFont typeface="Wingdings" pitchFamily="2" charset="2"/>
              <a:buChar char="v"/>
            </a:pPr>
            <a:r>
              <a:rPr lang="en-US" sz="1200" dirty="0" smtClean="0">
                <a:solidFill>
                  <a:srgbClr val="000000"/>
                </a:solidFill>
                <a:latin typeface="Times New Roman" pitchFamily="18" charset="0"/>
                <a:ea typeface="Arial"/>
                <a:cs typeface="Times New Roman" pitchFamily="18" charset="0"/>
                <a:sym typeface="Arial"/>
              </a:rPr>
              <a:t>Analysis of </a:t>
            </a:r>
            <a:r>
              <a:rPr lang="en-US" sz="1200" dirty="0">
                <a:solidFill>
                  <a:srgbClr val="000000"/>
                </a:solidFill>
                <a:latin typeface="Times New Roman" pitchFamily="18" charset="0"/>
                <a:ea typeface="Arial"/>
                <a:cs typeface="Times New Roman" pitchFamily="18" charset="0"/>
                <a:sym typeface="Arial"/>
              </a:rPr>
              <a:t> </a:t>
            </a:r>
            <a:r>
              <a:rPr lang="en-US" sz="1200" dirty="0" smtClean="0">
                <a:solidFill>
                  <a:srgbClr val="000000"/>
                </a:solidFill>
                <a:latin typeface="Times New Roman" pitchFamily="18" charset="0"/>
                <a:ea typeface="Arial"/>
                <a:cs typeface="Times New Roman" pitchFamily="18" charset="0"/>
                <a:sym typeface="Arial"/>
              </a:rPr>
              <a:t>nature of the course </a:t>
            </a:r>
          </a:p>
          <a:p>
            <a:pPr marL="171450" indent="-171450">
              <a:lnSpc>
                <a:spcPct val="100000"/>
              </a:lnSpc>
              <a:spcAft>
                <a:spcPts val="1600"/>
              </a:spcAft>
              <a:buFont typeface="Wingdings" pitchFamily="2" charset="2"/>
              <a:buChar char="v"/>
            </a:pPr>
            <a:endParaRPr sz="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02175" y="854600"/>
            <a:ext cx="8520600" cy="572700"/>
          </a:xfrm>
          <a:prstGeom prst="rect">
            <a:avLst/>
          </a:prstGeom>
        </p:spPr>
        <p:txBody>
          <a:bodyPr spcFirstLastPara="1" wrap="square" lIns="91425" tIns="91425" rIns="91425" bIns="91425" anchor="t" anchorCtr="0">
            <a:noAutofit/>
          </a:bodyPr>
          <a:lstStyle/>
          <a:p>
            <a:pPr lvl="0"/>
            <a:r>
              <a:rPr lang="en-US" sz="2000" dirty="0" smtClean="0">
                <a:latin typeface="Times New Roman" pitchFamily="18" charset="0"/>
                <a:cs typeface="Times New Roman" pitchFamily="18" charset="0"/>
              </a:rPr>
              <a:t>Cont.:. </a:t>
            </a:r>
            <a:r>
              <a:rPr lang="en-US" sz="2000" dirty="0">
                <a:latin typeface="Times New Roman" pitchFamily="18" charset="0"/>
                <a:cs typeface="Times New Roman" pitchFamily="18" charset="0"/>
              </a:rPr>
              <a:t>Analysis of situational factor </a:t>
            </a:r>
            <a:endParaRPr sz="2000" dirty="0"/>
          </a:p>
        </p:txBody>
      </p:sp>
      <p:sp>
        <p:nvSpPr>
          <p:cNvPr id="85" name="Google Shape;85;p18"/>
          <p:cNvSpPr txBox="1">
            <a:spLocks noGrp="1"/>
          </p:cNvSpPr>
          <p:nvPr>
            <p:ph type="body" idx="1"/>
          </p:nvPr>
        </p:nvSpPr>
        <p:spPr>
          <a:xfrm>
            <a:off x="1162050" y="1727100"/>
            <a:ext cx="7048500" cy="3416400"/>
          </a:xfrm>
          <a:prstGeom prst="rect">
            <a:avLst/>
          </a:prstGeom>
        </p:spPr>
        <p:txBody>
          <a:bodyPr spcFirstLastPara="1" wrap="square" lIns="91425" tIns="91425" rIns="91425" bIns="91425" anchor="t" anchorCtr="0">
            <a:noAutofit/>
          </a:bodyPr>
          <a:lstStyle/>
          <a:p>
            <a:pPr marL="171450" indent="-171450">
              <a:spcAft>
                <a:spcPts val="1600"/>
              </a:spcAft>
              <a:buFont typeface="Wingdings" pitchFamily="2" charset="2"/>
              <a:buChar char="ü"/>
            </a:pPr>
            <a:r>
              <a:rPr lang="en-US" sz="1200" dirty="0" smtClean="0">
                <a:solidFill>
                  <a:srgbClr val="000000"/>
                </a:solidFill>
                <a:latin typeface="Arial"/>
                <a:ea typeface="Arial"/>
                <a:cs typeface="Arial"/>
                <a:sym typeface="Arial"/>
              </a:rPr>
              <a:t>The learner’s </a:t>
            </a:r>
            <a:r>
              <a:rPr lang="en-US" sz="1200" dirty="0">
                <a:solidFill>
                  <a:srgbClr val="000000"/>
                </a:solidFill>
                <a:latin typeface="Arial"/>
                <a:ea typeface="Arial"/>
                <a:cs typeface="Arial"/>
                <a:sym typeface="Arial"/>
              </a:rPr>
              <a:t>and instructor’s characteristics to plan on the course design. </a:t>
            </a:r>
            <a:endParaRPr lang="en-US" sz="1200" dirty="0" smtClean="0">
              <a:solidFill>
                <a:srgbClr val="000000"/>
              </a:solidFill>
              <a:latin typeface="Arial"/>
              <a:ea typeface="Arial"/>
              <a:cs typeface="Arial"/>
              <a:sym typeface="Arial"/>
            </a:endParaRPr>
          </a:p>
          <a:p>
            <a:pPr marL="171450" indent="-171450">
              <a:spcAft>
                <a:spcPts val="1600"/>
              </a:spcAft>
              <a:buFont typeface="Wingdings" pitchFamily="2" charset="2"/>
              <a:buChar char="ü"/>
            </a:pPr>
            <a:r>
              <a:rPr lang="en-US" sz="1200" dirty="0" smtClean="0">
                <a:solidFill>
                  <a:srgbClr val="000000"/>
                </a:solidFill>
                <a:latin typeface="Arial"/>
                <a:ea typeface="Arial"/>
                <a:cs typeface="Arial"/>
                <a:sym typeface="Arial"/>
              </a:rPr>
              <a:t>The student’s </a:t>
            </a:r>
            <a:r>
              <a:rPr lang="en-US" sz="1200" dirty="0">
                <a:solidFill>
                  <a:srgbClr val="000000"/>
                </a:solidFill>
                <a:latin typeface="Arial"/>
                <a:ea typeface="Arial"/>
                <a:cs typeface="Arial"/>
                <a:sym typeface="Arial"/>
              </a:rPr>
              <a:t>life </a:t>
            </a:r>
            <a:r>
              <a:rPr lang="en-US" sz="1200" dirty="0" smtClean="0">
                <a:solidFill>
                  <a:srgbClr val="000000"/>
                </a:solidFill>
                <a:latin typeface="Arial"/>
                <a:ea typeface="Arial"/>
                <a:cs typeface="Arial"/>
                <a:sym typeface="Arial"/>
              </a:rPr>
              <a:t>situation</a:t>
            </a:r>
            <a:r>
              <a:rPr lang="en-US" sz="1200" dirty="0">
                <a:solidFill>
                  <a:srgbClr val="000000"/>
                </a:solidFill>
                <a:latin typeface="Arial"/>
                <a:ea typeface="Arial"/>
                <a:cs typeface="Arial"/>
                <a:sym typeface="Arial"/>
              </a:rPr>
              <a:t> </a:t>
            </a:r>
            <a:r>
              <a:rPr lang="en-US" sz="1200" dirty="0" smtClean="0">
                <a:solidFill>
                  <a:srgbClr val="000000"/>
                </a:solidFill>
                <a:latin typeface="Arial"/>
                <a:ea typeface="Arial"/>
                <a:cs typeface="Arial"/>
                <a:sym typeface="Arial"/>
              </a:rPr>
              <a:t>and </a:t>
            </a:r>
            <a:r>
              <a:rPr lang="en-US" sz="1200" dirty="0">
                <a:solidFill>
                  <a:srgbClr val="000000"/>
                </a:solidFill>
                <a:latin typeface="Arial"/>
                <a:ea typeface="Arial"/>
                <a:cs typeface="Arial"/>
                <a:sym typeface="Arial"/>
              </a:rPr>
              <a:t>professional goals pertaining learning experience</a:t>
            </a:r>
            <a:r>
              <a:rPr lang="en-US" sz="1200" dirty="0" smtClean="0">
                <a:solidFill>
                  <a:srgbClr val="000000"/>
                </a:solidFill>
                <a:latin typeface="Arial"/>
                <a:ea typeface="Arial"/>
                <a:cs typeface="Arial"/>
                <a:sym typeface="Arial"/>
              </a:rPr>
              <a:t>,</a:t>
            </a:r>
          </a:p>
          <a:p>
            <a:pPr marL="171450" indent="-171450">
              <a:spcAft>
                <a:spcPts val="1600"/>
              </a:spcAft>
              <a:buFont typeface="Wingdings" pitchFamily="2" charset="2"/>
              <a:buChar char="ü"/>
            </a:pPr>
            <a:r>
              <a:rPr lang="en-US" sz="1200" dirty="0" smtClean="0">
                <a:solidFill>
                  <a:srgbClr val="000000"/>
                </a:solidFill>
                <a:latin typeface="Arial"/>
                <a:ea typeface="Arial"/>
                <a:cs typeface="Arial"/>
                <a:sym typeface="Arial"/>
              </a:rPr>
              <a:t>The  </a:t>
            </a:r>
            <a:r>
              <a:rPr lang="en-US" sz="1200" dirty="0">
                <a:solidFill>
                  <a:srgbClr val="000000"/>
                </a:solidFill>
                <a:latin typeface="Arial"/>
                <a:ea typeface="Arial"/>
                <a:cs typeface="Arial"/>
                <a:sym typeface="Arial"/>
              </a:rPr>
              <a:t>reasons for learner’s </a:t>
            </a:r>
            <a:r>
              <a:rPr lang="en-US" sz="1200" dirty="0" smtClean="0">
                <a:solidFill>
                  <a:srgbClr val="000000"/>
                </a:solidFill>
                <a:latin typeface="Arial"/>
                <a:ea typeface="Arial"/>
                <a:cs typeface="Arial"/>
                <a:sym typeface="Arial"/>
              </a:rPr>
              <a:t>enrollment</a:t>
            </a:r>
          </a:p>
          <a:p>
            <a:pPr marL="171450" indent="-171450">
              <a:spcAft>
                <a:spcPts val="1600"/>
              </a:spcAft>
              <a:buFont typeface="Wingdings" pitchFamily="2" charset="2"/>
              <a:buChar char="ü"/>
            </a:pPr>
            <a:r>
              <a:rPr lang="en-US" sz="1200" dirty="0" smtClean="0">
                <a:solidFill>
                  <a:srgbClr val="000000"/>
                </a:solidFill>
                <a:latin typeface="Arial"/>
                <a:ea typeface="Arial"/>
                <a:cs typeface="Arial"/>
                <a:sym typeface="Arial"/>
              </a:rPr>
              <a:t>The  </a:t>
            </a:r>
            <a:r>
              <a:rPr lang="en-US" sz="1200" dirty="0">
                <a:solidFill>
                  <a:srgbClr val="000000"/>
                </a:solidFill>
                <a:latin typeface="Arial"/>
                <a:ea typeface="Arial"/>
                <a:cs typeface="Arial"/>
                <a:sym typeface="Arial"/>
              </a:rPr>
              <a:t>knowledge and skills and experiences of students before enrollment and their attitude towards the </a:t>
            </a:r>
            <a:r>
              <a:rPr lang="en-US" sz="1200" dirty="0" smtClean="0">
                <a:solidFill>
                  <a:srgbClr val="000000"/>
                </a:solidFill>
                <a:latin typeface="Arial"/>
                <a:ea typeface="Arial"/>
                <a:cs typeface="Arial"/>
                <a:sym typeface="Arial"/>
              </a:rPr>
              <a:t>course</a:t>
            </a:r>
          </a:p>
          <a:p>
            <a:pPr marL="171450" indent="-171450">
              <a:spcAft>
                <a:spcPts val="1600"/>
              </a:spcAft>
              <a:buFont typeface="Wingdings" pitchFamily="2" charset="2"/>
              <a:buChar char="ü"/>
            </a:pPr>
            <a:r>
              <a:rPr lang="en-US" sz="1200" dirty="0" smtClean="0">
                <a:solidFill>
                  <a:srgbClr val="000000"/>
                </a:solidFill>
                <a:latin typeface="Arial"/>
                <a:ea typeface="Arial"/>
                <a:cs typeface="Arial"/>
                <a:sym typeface="Arial"/>
              </a:rPr>
              <a:t>The instructor’s , </a:t>
            </a:r>
            <a:r>
              <a:rPr lang="en-US" sz="1200" dirty="0">
                <a:solidFill>
                  <a:srgbClr val="000000"/>
                </a:solidFill>
                <a:latin typeface="Arial"/>
                <a:ea typeface="Arial"/>
                <a:cs typeface="Arial"/>
                <a:sym typeface="Arial"/>
              </a:rPr>
              <a:t>confidence and competence </a:t>
            </a:r>
            <a:r>
              <a:rPr lang="en-US" sz="1200" dirty="0" smtClean="0">
                <a:solidFill>
                  <a:srgbClr val="000000"/>
                </a:solidFill>
                <a:latin typeface="Arial"/>
                <a:ea typeface="Arial"/>
                <a:cs typeface="Arial"/>
                <a:sym typeface="Arial"/>
              </a:rPr>
              <a:t>level</a:t>
            </a:r>
            <a:endParaRPr lang="en-US" sz="12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Text Placeholder 2"/>
          <p:cNvSpPr>
            <a:spLocks noGrp="1"/>
          </p:cNvSpPr>
          <p:nvPr>
            <p:ph type="body" idx="1"/>
          </p:nvPr>
        </p:nvSpPr>
        <p:spPr>
          <a:xfrm>
            <a:off x="857250" y="1152475"/>
            <a:ext cx="7172325" cy="3416400"/>
          </a:xfrm>
        </p:spPr>
        <p:txBody>
          <a:bodyPr/>
          <a:lstStyle/>
          <a:p>
            <a:r>
              <a:rPr lang="en-US" dirty="0" smtClean="0"/>
              <a:t>The module </a:t>
            </a:r>
            <a:r>
              <a:rPr lang="en-US" dirty="0"/>
              <a:t>identifies and analyses the expectation of society.  </a:t>
            </a:r>
            <a:endParaRPr lang="en-US" dirty="0" smtClean="0"/>
          </a:p>
          <a:p>
            <a:r>
              <a:rPr lang="en-US" dirty="0" smtClean="0"/>
              <a:t>The </a:t>
            </a:r>
            <a:r>
              <a:rPr lang="en-US" dirty="0"/>
              <a:t>society expects some outcome based on goals of the curricular </a:t>
            </a:r>
            <a:endParaRPr lang="en-US" dirty="0" smtClean="0"/>
          </a:p>
          <a:p>
            <a:r>
              <a:rPr lang="en-US" dirty="0" smtClean="0"/>
              <a:t>The  benefits achieved </a:t>
            </a:r>
            <a:r>
              <a:rPr lang="en-US" dirty="0"/>
              <a:t>by the students from the enrolled </a:t>
            </a:r>
            <a:r>
              <a:rPr lang="en-US" dirty="0" smtClean="0"/>
              <a:t>course</a:t>
            </a:r>
          </a:p>
          <a:p>
            <a:r>
              <a:rPr lang="en-US" dirty="0" smtClean="0"/>
              <a:t>The implication of quality </a:t>
            </a:r>
            <a:r>
              <a:rPr lang="en-US" dirty="0"/>
              <a:t>of learning experience for the </a:t>
            </a:r>
            <a:r>
              <a:rPr lang="en-US" dirty="0" smtClean="0"/>
              <a:t>students on enrolled course</a:t>
            </a:r>
            <a:endParaRPr lang="en-US" dirty="0"/>
          </a:p>
          <a:p>
            <a:endParaRPr lang="en-US" dirty="0"/>
          </a:p>
        </p:txBody>
      </p:sp>
    </p:spTree>
    <p:extLst>
      <p:ext uri="{BB962C8B-B14F-4D97-AF65-F5344CB8AC3E}">
        <p14:creationId xmlns:p14="http://schemas.microsoft.com/office/powerpoint/2010/main" val="240124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idx="1"/>
          </p:nvPr>
        </p:nvSpPr>
        <p:spPr/>
        <p:txBody>
          <a:bodyPr/>
          <a:lstStyle/>
          <a:p>
            <a:r>
              <a:rPr lang="en-US" dirty="0"/>
              <a:t>Al </a:t>
            </a:r>
            <a:r>
              <a:rPr lang="en-US" dirty="0"/>
              <a:t>Mamun</a:t>
            </a:r>
            <a:r>
              <a:rPr lang="en-US" dirty="0"/>
              <a:t>, M. A., </a:t>
            </a:r>
            <a:r>
              <a:rPr lang="en-US" dirty="0"/>
              <a:t>Lawrie</a:t>
            </a:r>
            <a:r>
              <a:rPr lang="en-US" dirty="0"/>
              <a:t>, G., &amp; Wright, T. (2020). Instructional design of </a:t>
            </a:r>
            <a:r>
              <a:rPr lang="en-US" dirty="0"/>
              <a:t>scaffolded</a:t>
            </a:r>
            <a:r>
              <a:rPr lang="en-US" dirty="0"/>
              <a:t> online learning modules for self-directed and inquiry-based learning environments. </a:t>
            </a:r>
            <a:r>
              <a:rPr lang="en-US" i="1" dirty="0"/>
              <a:t>Computers &amp; Education</a:t>
            </a:r>
            <a:r>
              <a:rPr lang="en-US" dirty="0"/>
              <a:t>, </a:t>
            </a:r>
            <a:r>
              <a:rPr lang="en-US" i="1" dirty="0"/>
              <a:t>144</a:t>
            </a:r>
            <a:r>
              <a:rPr lang="en-US" dirty="0"/>
              <a:t>, 103695</a:t>
            </a:r>
            <a:r>
              <a:rPr lang="en-US" dirty="0" smtClean="0"/>
              <a:t>.</a:t>
            </a:r>
          </a:p>
          <a:p>
            <a:r>
              <a:rPr lang="en-US" dirty="0"/>
              <a:t>Vo, M. H., Zhu, C., &amp; </a:t>
            </a:r>
            <a:r>
              <a:rPr lang="en-US" dirty="0"/>
              <a:t>Diep</a:t>
            </a:r>
            <a:r>
              <a:rPr lang="en-US" dirty="0"/>
              <a:t>, A. N. (2020). Students’ performance in blended learning: disciplinary difference and instructional design factors. </a:t>
            </a:r>
            <a:r>
              <a:rPr lang="en-US" i="1" dirty="0"/>
              <a:t>Journal of Computers in Education</a:t>
            </a:r>
            <a:r>
              <a:rPr lang="en-US" dirty="0"/>
              <a:t>, </a:t>
            </a:r>
            <a:r>
              <a:rPr lang="en-US" i="1" dirty="0"/>
              <a:t>7</a:t>
            </a:r>
            <a:r>
              <a:rPr lang="en-US" dirty="0"/>
              <a:t>(4), 487-510.</a:t>
            </a:r>
            <a:endParaRPr lang="en-US" dirty="0"/>
          </a:p>
        </p:txBody>
      </p:sp>
    </p:spTree>
    <p:extLst>
      <p:ext uri="{BB962C8B-B14F-4D97-AF65-F5344CB8AC3E}">
        <p14:creationId xmlns:p14="http://schemas.microsoft.com/office/powerpoint/2010/main" val="329148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00" y="854600"/>
            <a:ext cx="8520600" cy="572700"/>
          </a:xfrm>
        </p:spPr>
        <p:txBody>
          <a:bodyPr/>
          <a:lstStyle/>
          <a:p>
            <a:r>
              <a:rPr lang="en-US" sz="2000" cap="none" dirty="0" smtClean="0"/>
              <a:t>MODULE TWO: LEARNING OUTCOME IDENTIFICATION </a:t>
            </a:r>
            <a:endParaRPr lang="en-US" sz="2000" cap="none" dirty="0"/>
          </a:p>
        </p:txBody>
      </p:sp>
      <p:sp>
        <p:nvSpPr>
          <p:cNvPr id="3" name="Text Placeholder 2"/>
          <p:cNvSpPr>
            <a:spLocks noGrp="1"/>
          </p:cNvSpPr>
          <p:nvPr>
            <p:ph type="body" idx="1"/>
          </p:nvPr>
        </p:nvSpPr>
        <p:spPr>
          <a:xfrm>
            <a:off x="623400" y="1647775"/>
            <a:ext cx="8520600" cy="3416400"/>
          </a:xfrm>
        </p:spPr>
        <p:txBody>
          <a:bodyPr/>
          <a:lstStyle/>
          <a:p>
            <a:r>
              <a:rPr lang="en-US" sz="1200" dirty="0" smtClean="0"/>
              <a:t>In this module, the instructional design Identifying </a:t>
            </a:r>
            <a:r>
              <a:rPr lang="en-US" sz="1200" dirty="0"/>
              <a:t>learning outcome </a:t>
            </a:r>
          </a:p>
          <a:p>
            <a:r>
              <a:rPr lang="en-US" sz="1200" dirty="0" smtClean="0"/>
              <a:t>Formulation of  </a:t>
            </a:r>
            <a:r>
              <a:rPr lang="en-US" sz="1200" dirty="0"/>
              <a:t>the transformational goals </a:t>
            </a:r>
            <a:endParaRPr lang="en-US" sz="1200" dirty="0" smtClean="0"/>
          </a:p>
          <a:p>
            <a:r>
              <a:rPr lang="en-US" sz="1200" dirty="0" smtClean="0"/>
              <a:t>The </a:t>
            </a:r>
            <a:r>
              <a:rPr lang="en-US" sz="1200" dirty="0"/>
              <a:t>goals are identified after which the information is collected to help in formulation of goals. </a:t>
            </a:r>
            <a:endParaRPr lang="en-US" sz="1200" dirty="0" smtClean="0"/>
          </a:p>
          <a:p>
            <a:r>
              <a:rPr lang="en-US" sz="1200" dirty="0" smtClean="0"/>
              <a:t>The </a:t>
            </a:r>
            <a:r>
              <a:rPr lang="en-US" sz="1200" dirty="0"/>
              <a:t>instructor considers if the goals formulated leads into transformation </a:t>
            </a:r>
            <a:endParaRPr lang="en-US" sz="1200" dirty="0" smtClean="0"/>
          </a:p>
        </p:txBody>
      </p:sp>
    </p:spTree>
    <p:extLst>
      <p:ext uri="{BB962C8B-B14F-4D97-AF65-F5344CB8AC3E}">
        <p14:creationId xmlns:p14="http://schemas.microsoft.com/office/powerpoint/2010/main" val="2937847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TotalTime>
  <Words>1541</Words>
  <Application>Microsoft Office PowerPoint</Application>
  <PresentationFormat>On-screen Show (16:9)</PresentationFormat>
  <Paragraphs>76</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Professional development modules</vt:lpstr>
      <vt:lpstr>Introduction </vt:lpstr>
      <vt:lpstr>MODULES USED IN INSTRUCTIONAL DESIGN </vt:lpstr>
      <vt:lpstr>module one: Analysis of situational factor  </vt:lpstr>
      <vt:lpstr>Cont.:. Analysis of situational factor </vt:lpstr>
      <vt:lpstr>Cont.:. Analysis of situational factor </vt:lpstr>
      <vt:lpstr>Cont.:</vt:lpstr>
      <vt:lpstr>References </vt:lpstr>
      <vt:lpstr>MODULE TWO: LEARNING OUTCOME IDENTIFICATION </vt:lpstr>
      <vt:lpstr>Cont.:.</vt:lpstr>
      <vt:lpstr>Cont.:. </vt:lpstr>
      <vt:lpstr>Cont.:.</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Plan</dc:title>
  <dc:creator>user 1</dc:creator>
  <cp:lastModifiedBy>user 1</cp:lastModifiedBy>
  <cp:revision>62</cp:revision>
  <dcterms:modified xsi:type="dcterms:W3CDTF">2021-06-19T23:59:40Z</dcterms:modified>
</cp:coreProperties>
</file>